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A6E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3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2514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13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56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025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303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926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31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730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08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2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80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F4D5-685B-4345-B555-C1869638D2AC}" type="datetimeFigureOut">
              <a:rPr lang="ru-RU" smtClean="0"/>
              <a:t>25.05.2022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A1248-EEFD-46D9-A173-6FD8AEF212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30131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732DD-6BD7-4566-AE22-C35E10A66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87853"/>
            <a:ext cx="12192000" cy="1482293"/>
          </a:xfrm>
        </p:spPr>
        <p:txBody>
          <a:bodyPr>
            <a:normAutofit/>
          </a:bodyPr>
          <a:lstStyle/>
          <a:p>
            <a:r>
              <a:rPr lang="en-US" sz="8000" b="1" dirty="0" err="1">
                <a:latin typeface="Bahnschrift SemiBold" panose="020B0502040204020203" pitchFamily="34" charset="0"/>
              </a:rPr>
              <a:t>Manus’crypt</a:t>
            </a:r>
            <a:endParaRPr lang="ru-RU" sz="8000" b="1" dirty="0">
              <a:latin typeface="Bahnschrift SemiBold" panose="020B0502040204020203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4289E8F-A550-4143-A106-4BDA7DD9C76B}"/>
              </a:ext>
            </a:extLst>
          </p:cNvPr>
          <p:cNvSpPr txBox="1">
            <a:spLocks/>
          </p:cNvSpPr>
          <p:nvPr/>
        </p:nvSpPr>
        <p:spPr>
          <a:xfrm>
            <a:off x="0" y="4170146"/>
            <a:ext cx="12192000" cy="6809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dirty="0">
                <a:latin typeface="Bahnschrift SemiBold" panose="020B0502040204020203" pitchFamily="34" charset="0"/>
              </a:rPr>
              <a:t>многослойный шифр, не поддающийся взлому</a:t>
            </a:r>
          </a:p>
        </p:txBody>
      </p:sp>
    </p:spTree>
    <p:extLst>
      <p:ext uri="{BB962C8B-B14F-4D97-AF65-F5344CB8AC3E}">
        <p14:creationId xmlns:p14="http://schemas.microsoft.com/office/powerpoint/2010/main" val="2359978609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5FE026-B199-43BD-A3D0-5B19A6A2C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695244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A6EE32"/>
                </a:solidFill>
                <a:latin typeface="Bahnschrift SemiBold" panose="020B0502040204020203" pitchFamily="34" charset="0"/>
              </a:rPr>
              <a:t>История названия и основополагающая идея алгоритма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5B3A369-20C2-4749-8C0B-8C7A6F089796}"/>
              </a:ext>
            </a:extLst>
          </p:cNvPr>
          <p:cNvSpPr txBox="1">
            <a:spLocks/>
          </p:cNvSpPr>
          <p:nvPr/>
        </p:nvSpPr>
        <p:spPr>
          <a:xfrm>
            <a:off x="4097976" y="1429068"/>
            <a:ext cx="3996047" cy="10588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err="1">
                <a:latin typeface="Bahnschrift SemiBold" panose="020B0502040204020203" pitchFamily="34" charset="0"/>
              </a:rPr>
              <a:t>Manus’crypt</a:t>
            </a:r>
            <a:endParaRPr lang="ru-RU" sz="6000" b="1" dirty="0">
              <a:latin typeface="Bahnschrift SemiBold" panose="020B0502040204020203" pitchFamily="34" charset="0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AFABA33-C2A1-42B2-A809-EDA030DC25AF}"/>
              </a:ext>
            </a:extLst>
          </p:cNvPr>
          <p:cNvCxnSpPr>
            <a:cxnSpLocks/>
          </p:cNvCxnSpPr>
          <p:nvPr/>
        </p:nvCxnSpPr>
        <p:spPr>
          <a:xfrm flipH="1">
            <a:off x="3366655" y="2149433"/>
            <a:ext cx="908460" cy="89065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0E6BDD96-5618-43A1-AFD2-C582FFD3D84B}"/>
              </a:ext>
            </a:extLst>
          </p:cNvPr>
          <p:cNvCxnSpPr>
            <a:cxnSpLocks/>
          </p:cNvCxnSpPr>
          <p:nvPr/>
        </p:nvCxnSpPr>
        <p:spPr>
          <a:xfrm flipH="1" flipV="1">
            <a:off x="2327564" y="2660073"/>
            <a:ext cx="1039091" cy="380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08917D7B-4A8F-473E-9842-23350C455962}"/>
              </a:ext>
            </a:extLst>
          </p:cNvPr>
          <p:cNvCxnSpPr>
            <a:cxnSpLocks/>
          </p:cNvCxnSpPr>
          <p:nvPr/>
        </p:nvCxnSpPr>
        <p:spPr>
          <a:xfrm flipH="1">
            <a:off x="2939143" y="3040083"/>
            <a:ext cx="427512" cy="9648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7D58F8E5-436A-4F1B-A765-BD43F44E596C}"/>
              </a:ext>
            </a:extLst>
          </p:cNvPr>
          <p:cNvSpPr txBox="1">
            <a:spLocks/>
          </p:cNvSpPr>
          <p:nvPr/>
        </p:nvSpPr>
        <p:spPr>
          <a:xfrm>
            <a:off x="1040083" y="2325619"/>
            <a:ext cx="1418112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Рука?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D7FC1F90-74F6-468F-8968-B3F6EC90362A}"/>
              </a:ext>
            </a:extLst>
          </p:cNvPr>
          <p:cNvSpPr txBox="1">
            <a:spLocks/>
          </p:cNvSpPr>
          <p:nvPr/>
        </p:nvSpPr>
        <p:spPr>
          <a:xfrm>
            <a:off x="325581" y="3817918"/>
            <a:ext cx="3041073" cy="862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Отец бездны?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2C8CAF-0FA3-4C86-B923-D2B8CA830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117" flipH="1">
            <a:off x="1188885" y="1349542"/>
            <a:ext cx="1767368" cy="109313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516EFC3F-C080-4ACB-85C7-D6891B20E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95" y="4514724"/>
            <a:ext cx="2308514" cy="1296066"/>
          </a:xfrm>
          <a:prstGeom prst="rect">
            <a:avLst/>
          </a:prstGeom>
        </p:spPr>
      </p:pic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CDE39F11-9A52-460E-B46D-61B4C4B6E41A}"/>
              </a:ext>
            </a:extLst>
          </p:cNvPr>
          <p:cNvCxnSpPr>
            <a:cxnSpLocks/>
          </p:cNvCxnSpPr>
          <p:nvPr/>
        </p:nvCxnSpPr>
        <p:spPr>
          <a:xfrm>
            <a:off x="7887199" y="2149432"/>
            <a:ext cx="989607" cy="82533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F6CE0240-3649-4822-A881-5EF329F0C0F0}"/>
              </a:ext>
            </a:extLst>
          </p:cNvPr>
          <p:cNvCxnSpPr>
            <a:cxnSpLocks/>
          </p:cNvCxnSpPr>
          <p:nvPr/>
        </p:nvCxnSpPr>
        <p:spPr>
          <a:xfrm flipH="1">
            <a:off x="8455232" y="2974768"/>
            <a:ext cx="427512" cy="9648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424BC5B-21A2-4898-884F-D95008B0349C}"/>
              </a:ext>
            </a:extLst>
          </p:cNvPr>
          <p:cNvCxnSpPr>
            <a:cxnSpLocks/>
          </p:cNvCxnSpPr>
          <p:nvPr/>
        </p:nvCxnSpPr>
        <p:spPr>
          <a:xfrm flipV="1">
            <a:off x="8876806" y="2802577"/>
            <a:ext cx="801584" cy="1721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A548CC90-3CDD-44C7-AC6C-436177E8C4C1}"/>
              </a:ext>
            </a:extLst>
          </p:cNvPr>
          <p:cNvSpPr txBox="1">
            <a:spLocks/>
          </p:cNvSpPr>
          <p:nvPr/>
        </p:nvSpPr>
        <p:spPr>
          <a:xfrm>
            <a:off x="7763989" y="3817918"/>
            <a:ext cx="1570016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Склеп?</a:t>
            </a: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666F9417-8DF8-4B32-B7F7-7EDEC1234F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156" y="4379284"/>
            <a:ext cx="2089260" cy="1566945"/>
          </a:xfrm>
          <a:prstGeom prst="rect">
            <a:avLst/>
          </a:prstGeom>
        </p:spPr>
      </p:pic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32BD6EB7-9BD0-4862-9A8F-DA9104A1D928}"/>
              </a:ext>
            </a:extLst>
          </p:cNvPr>
          <p:cNvSpPr txBox="1">
            <a:spLocks/>
          </p:cNvSpPr>
          <p:nvPr/>
        </p:nvSpPr>
        <p:spPr>
          <a:xfrm>
            <a:off x="9568049" y="2368356"/>
            <a:ext cx="1678874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Шифр?</a:t>
            </a: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404BB355-F586-489F-BDB2-2000325F2B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309" y="1514280"/>
            <a:ext cx="2992584" cy="890293"/>
          </a:xfrm>
          <a:prstGeom prst="rect">
            <a:avLst/>
          </a:prstGeom>
        </p:spPr>
      </p:pic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8347D199-AD4A-45A4-8C69-A2DFECAE5917}"/>
              </a:ext>
            </a:extLst>
          </p:cNvPr>
          <p:cNvCxnSpPr>
            <a:cxnSpLocks/>
          </p:cNvCxnSpPr>
          <p:nvPr/>
        </p:nvCxnSpPr>
        <p:spPr>
          <a:xfrm flipH="1">
            <a:off x="5787678" y="2248910"/>
            <a:ext cx="322670" cy="14027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Заголовок 1">
            <a:extLst>
              <a:ext uri="{FF2B5EF4-FFF2-40B4-BE49-F238E27FC236}">
                <a16:creationId xmlns:a16="http://schemas.microsoft.com/office/drawing/2014/main" id="{20C756E3-1B96-4D7A-B9BA-B9D4C0F2A014}"/>
              </a:ext>
            </a:extLst>
          </p:cNvPr>
          <p:cNvSpPr txBox="1">
            <a:spLocks/>
          </p:cNvSpPr>
          <p:nvPr/>
        </p:nvSpPr>
        <p:spPr>
          <a:xfrm>
            <a:off x="4759101" y="3536421"/>
            <a:ext cx="2057153" cy="668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latin typeface="Bahnschrift SemiBold" panose="020B0502040204020203" pitchFamily="34" charset="0"/>
              </a:rPr>
              <a:t>Рукопись?</a:t>
            </a: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D9407931-BB22-4849-9C47-1F9F0947EDE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6" r="1918" b="12002"/>
          <a:stretch/>
        </p:blipFill>
        <p:spPr>
          <a:xfrm>
            <a:off x="4153403" y="4088623"/>
            <a:ext cx="3091342" cy="140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7795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E88E3E5-80A2-4950-BEE5-3C4633C4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047A325-120C-4113-B2C3-ED533F450D6E}"/>
              </a:ext>
            </a:extLst>
          </p:cNvPr>
          <p:cNvSpPr/>
          <p:nvPr/>
        </p:nvSpPr>
        <p:spPr>
          <a:xfrm>
            <a:off x="160317" y="2464346"/>
            <a:ext cx="6252358" cy="26361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8A230D-9423-4208-824A-D80B75B97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472" y="1074717"/>
            <a:ext cx="4518561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217288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7" y="1764780"/>
            <a:ext cx="10158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I</a:t>
            </a:r>
            <a:r>
              <a:rPr lang="en-US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«А ЧТОБ ВАМ ЖИЗНЬ МЕДОМ НЕ КАЗАЛАСЬ»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7" y="2250164"/>
            <a:ext cx="11458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Сложение буковок или если бы Энигму делали наркоманы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E42ED0F-45E9-4087-BDFC-35C75E538C1F}"/>
              </a:ext>
            </a:extLst>
          </p:cNvPr>
          <p:cNvSpPr txBox="1">
            <a:spLocks/>
          </p:cNvSpPr>
          <p:nvPr/>
        </p:nvSpPr>
        <p:spPr>
          <a:xfrm>
            <a:off x="3572989" y="3264955"/>
            <a:ext cx="40484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W + N + O = X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9A05A7B-D593-4768-82F4-EB03E1EC2EB9}"/>
              </a:ext>
            </a:extLst>
          </p:cNvPr>
          <p:cNvSpPr txBox="1">
            <a:spLocks/>
          </p:cNvSpPr>
          <p:nvPr/>
        </p:nvSpPr>
        <p:spPr>
          <a:xfrm>
            <a:off x="1799606" y="4150426"/>
            <a:ext cx="7595260" cy="1409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>
                <a:latin typeface="Bahnschrift SemiBold" panose="020B0502040204020203" pitchFamily="34" charset="0"/>
              </a:rPr>
              <a:t>22</a:t>
            </a:r>
            <a:r>
              <a:rPr lang="en-US" sz="5400" dirty="0">
                <a:latin typeface="Bahnschrift SemiBold" panose="020B0502040204020203" pitchFamily="34" charset="0"/>
              </a:rPr>
              <a:t> + </a:t>
            </a:r>
            <a:r>
              <a:rPr lang="ru-RU" sz="5400" dirty="0">
                <a:latin typeface="Bahnschrift SemiBold" panose="020B0502040204020203" pitchFamily="34" charset="0"/>
              </a:rPr>
              <a:t>13</a:t>
            </a:r>
            <a:r>
              <a:rPr lang="en-US" sz="5400" dirty="0">
                <a:latin typeface="Bahnschrift SemiBold" panose="020B0502040204020203" pitchFamily="34" charset="0"/>
              </a:rPr>
              <a:t> + </a:t>
            </a:r>
            <a:r>
              <a:rPr lang="ru-RU" sz="5400" dirty="0">
                <a:latin typeface="Bahnschrift SemiBold" panose="020B0502040204020203" pitchFamily="34" charset="0"/>
              </a:rPr>
              <a:t>14</a:t>
            </a:r>
            <a:r>
              <a:rPr lang="en-US" sz="5400" dirty="0">
                <a:latin typeface="Bahnschrift SemiBold" panose="020B0502040204020203" pitchFamily="34" charset="0"/>
              </a:rPr>
              <a:t> = </a:t>
            </a:r>
            <a:r>
              <a:rPr lang="ru-RU" sz="5400" dirty="0">
                <a:latin typeface="Bahnschrift SemiBold" panose="020B0502040204020203" pitchFamily="34" charset="0"/>
              </a:rPr>
              <a:t>(</a:t>
            </a:r>
            <a:r>
              <a:rPr lang="en-US" sz="5400" dirty="0">
                <a:latin typeface="Bahnschrift SemiBold" panose="020B0502040204020203" pitchFamily="34" charset="0"/>
              </a:rPr>
              <a:t>mod26)</a:t>
            </a:r>
            <a:r>
              <a:rPr lang="ru-RU" sz="5400" dirty="0">
                <a:latin typeface="Bahnschrift SemiBold" panose="020B0502040204020203" pitchFamily="34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901173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7" y="1764780"/>
            <a:ext cx="11809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II</a:t>
            </a:r>
            <a:r>
              <a:rPr lang="en-US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«ЧЕЛОВЕК ВСТРЕТИЛ ТЬМУ И ЗАХОТЕЛ ЕЕ ИЗУЧИТЬ»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7" y="2250164"/>
            <a:ext cx="11458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Комплексные числа или «Как он вообще это выдумал?»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E42ED0F-45E9-4087-BDFC-35C75E538C1F}"/>
              </a:ext>
            </a:extLst>
          </p:cNvPr>
          <p:cNvSpPr txBox="1">
            <a:spLocks/>
          </p:cNvSpPr>
          <p:nvPr/>
        </p:nvSpPr>
        <p:spPr>
          <a:xfrm>
            <a:off x="3291568" y="3253079"/>
            <a:ext cx="55544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X+(N+0)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r>
              <a:rPr lang="en-US" sz="5400" dirty="0">
                <a:latin typeface="Bahnschrift SemiBold" panose="020B0502040204020203" pitchFamily="34" charset="0"/>
              </a:rPr>
              <a:t> * N+(O)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9A05A7B-D593-4768-82F4-EB03E1EC2EB9}"/>
              </a:ext>
            </a:extLst>
          </p:cNvPr>
          <p:cNvSpPr txBox="1">
            <a:spLocks/>
          </p:cNvSpPr>
          <p:nvPr/>
        </p:nvSpPr>
        <p:spPr>
          <a:xfrm>
            <a:off x="933450" y="4023062"/>
            <a:ext cx="9327574" cy="1409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23+(13+14)</a:t>
            </a:r>
            <a:r>
              <a:rPr lang="en-US" sz="5400" dirty="0" err="1">
                <a:latin typeface="Bahnschrift SemiBold" panose="020B0502040204020203" pitchFamily="34" charset="0"/>
              </a:rPr>
              <a:t>i</a:t>
            </a:r>
            <a:r>
              <a:rPr lang="en-US" sz="5400" dirty="0">
                <a:latin typeface="Bahnschrift SemiBold" panose="020B0502040204020203" pitchFamily="34" charset="0"/>
              </a:rPr>
              <a:t> * 13+14i = -79+673i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01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8382A-DA39-4159-A104-8E44C4F3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Как работает </a:t>
            </a:r>
            <a:r>
              <a:rPr lang="en-US" sz="4800" dirty="0" err="1">
                <a:latin typeface="Bahnschrift SemiBold" panose="020B0502040204020203" pitchFamily="34" charset="0"/>
              </a:rPr>
              <a:t>Manus’crypt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F6B395-4EAB-4547-81BE-55D168D665D6}"/>
              </a:ext>
            </a:extLst>
          </p:cNvPr>
          <p:cNvSpPr txBox="1"/>
          <p:nvPr/>
        </p:nvSpPr>
        <p:spPr>
          <a:xfrm>
            <a:off x="339437" y="930057"/>
            <a:ext cx="4487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 SemiBold" panose="020B0502040204020203" pitchFamily="34" charset="0"/>
              </a:rPr>
              <a:t>И ПОЧЕМУ ВЫ НИЧЕГО НЕ ПОЙМЕТЕ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17406-79B5-4344-A891-C12EA4327BCC}"/>
              </a:ext>
            </a:extLst>
          </p:cNvPr>
          <p:cNvSpPr txBox="1"/>
          <p:nvPr/>
        </p:nvSpPr>
        <p:spPr>
          <a:xfrm>
            <a:off x="339436" y="1764780"/>
            <a:ext cx="11898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ШАГ </a:t>
            </a:r>
            <a:r>
              <a:rPr lang="en-US" sz="32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III</a:t>
            </a:r>
            <a:r>
              <a:rPr lang="en-US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«ЦИФРЫ БЕРУТСЯ ИЗНИОТКУДА И ИСЧЕЗАЮТ ВНИКУДА»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51994-FF2A-4BE0-9EBE-78EBC15F7FD5}"/>
              </a:ext>
            </a:extLst>
          </p:cNvPr>
          <p:cNvSpPr txBox="1"/>
          <p:nvPr/>
        </p:nvSpPr>
        <p:spPr>
          <a:xfrm>
            <a:off x="339436" y="2250164"/>
            <a:ext cx="1185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FF3300"/>
                </a:solidFill>
                <a:latin typeface="Bahnschrift SemiBold" panose="020B0502040204020203" pitchFamily="34" charset="0"/>
              </a:rPr>
              <a:t>Больше комплексных чисел или как из одной буквы сделать 6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B44F43D-EB5A-4B27-9B24-D4AA6089CD66}"/>
              </a:ext>
            </a:extLst>
          </p:cNvPr>
          <p:cNvSpPr txBox="1">
            <a:spLocks/>
          </p:cNvSpPr>
          <p:nvPr/>
        </p:nvSpPr>
        <p:spPr>
          <a:xfrm>
            <a:off x="4169476" y="3139384"/>
            <a:ext cx="2860716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-79+673i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83CACBFF-EC9F-4367-815A-A364B783BF66}"/>
              </a:ext>
            </a:extLst>
          </p:cNvPr>
          <p:cNvCxnSpPr/>
          <p:nvPr/>
        </p:nvCxnSpPr>
        <p:spPr>
          <a:xfrm flipH="1">
            <a:off x="2036618" y="3930732"/>
            <a:ext cx="2535382" cy="1056904"/>
          </a:xfrm>
          <a:prstGeom prst="straightConnector1">
            <a:avLst/>
          </a:prstGeom>
          <a:ln w="190500" cap="flat" cmpd="dbl">
            <a:solidFill>
              <a:schemeClr val="tx1"/>
            </a:solidFill>
            <a:prstDash val="solid"/>
            <a:miter lim="800000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FB8CB5D-11C6-40F2-9E48-A1940EB930DB}"/>
              </a:ext>
            </a:extLst>
          </p:cNvPr>
          <p:cNvSpPr txBox="1">
            <a:spLocks/>
          </p:cNvSpPr>
          <p:nvPr/>
        </p:nvSpPr>
        <p:spPr>
          <a:xfrm>
            <a:off x="1017938" y="5118064"/>
            <a:ext cx="2037360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-1+23i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6BFE13BC-4106-4318-A3C5-0CC8E560FED6}"/>
              </a:ext>
            </a:extLst>
          </p:cNvPr>
          <p:cNvCxnSpPr>
            <a:cxnSpLocks/>
          </p:cNvCxnSpPr>
          <p:nvPr/>
        </p:nvCxnSpPr>
        <p:spPr>
          <a:xfrm>
            <a:off x="6892636" y="3930732"/>
            <a:ext cx="2270414" cy="994559"/>
          </a:xfrm>
          <a:prstGeom prst="straightConnector1">
            <a:avLst/>
          </a:prstGeom>
          <a:ln w="190500" cap="flat" cmpd="dbl">
            <a:solidFill>
              <a:schemeClr val="tx1"/>
            </a:solidFill>
            <a:prstDash val="solid"/>
            <a:miter lim="800000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07939C4D-64D6-4ECE-B2C4-9F3CF92776A5}"/>
              </a:ext>
            </a:extLst>
          </p:cNvPr>
          <p:cNvSpPr txBox="1">
            <a:spLocks/>
          </p:cNvSpPr>
          <p:nvPr/>
        </p:nvSpPr>
        <p:spPr>
          <a:xfrm>
            <a:off x="8144370" y="4987636"/>
            <a:ext cx="2037360" cy="923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Bahnschrift SemiBold" panose="020B0502040204020203" pitchFamily="34" charset="0"/>
              </a:rPr>
              <a:t>-3+25i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16FB0F-F04F-47F4-99FF-49BDBE97C072}"/>
              </a:ext>
            </a:extLst>
          </p:cNvPr>
          <p:cNvSpPr txBox="1"/>
          <p:nvPr/>
        </p:nvSpPr>
        <p:spPr>
          <a:xfrm>
            <a:off x="4987636" y="3843236"/>
            <a:ext cx="1489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 SemiBold" panose="020B0502040204020203" pitchFamily="34" charset="0"/>
              </a:rPr>
              <a:t>mod26</a:t>
            </a:r>
            <a:endParaRPr lang="ru-RU" sz="32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57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71ED95-4EFF-463E-99C6-85763CDBB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6684"/>
            <a:ext cx="5925786" cy="1325563"/>
          </a:xfrm>
        </p:spPr>
        <p:txBody>
          <a:bodyPr>
            <a:noAutofit/>
          </a:bodyPr>
          <a:lstStyle/>
          <a:p>
            <a:r>
              <a:rPr lang="ru-RU" sz="5400" b="1" dirty="0">
                <a:latin typeface="Bahnschrift SemiBold" panose="020B0502040204020203" pitchFamily="34" charset="0"/>
              </a:rPr>
              <a:t>Использованные библиотеки</a:t>
            </a:r>
            <a:r>
              <a:rPr lang="en-US" sz="5400" b="1" dirty="0">
                <a:latin typeface="Bahnschrift SemiBold" panose="020B0502040204020203" pitchFamily="34" charset="0"/>
              </a:rPr>
              <a:t>:</a:t>
            </a:r>
            <a:endParaRPr lang="ru-RU" sz="5400" b="1" dirty="0">
              <a:latin typeface="Bahnschrift SemiBold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8ACF629-73DC-4849-850D-A1B9FFDD20D3}"/>
              </a:ext>
            </a:extLst>
          </p:cNvPr>
          <p:cNvSpPr txBox="1">
            <a:spLocks/>
          </p:cNvSpPr>
          <p:nvPr/>
        </p:nvSpPr>
        <p:spPr>
          <a:xfrm>
            <a:off x="1677885" y="2710244"/>
            <a:ext cx="2570018" cy="2979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iostream </a:t>
            </a:r>
          </a:p>
          <a:p>
            <a:pPr algn="ctr"/>
            <a:r>
              <a:rPr lang="en-US" sz="4800" dirty="0" err="1">
                <a:latin typeface="Bahnschrift SemiBold" panose="020B0502040204020203" pitchFamily="34" charset="0"/>
              </a:rPr>
              <a:t>fstream</a:t>
            </a:r>
            <a:endParaRPr lang="en-US" sz="4800" dirty="0">
              <a:latin typeface="Bahnschrift SemiBold" panose="020B0502040204020203" pitchFamily="34" charset="0"/>
            </a:endParaRPr>
          </a:p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string</a:t>
            </a:r>
          </a:p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vector</a:t>
            </a:r>
            <a:endParaRPr lang="ru-RU" sz="4800" dirty="0">
              <a:latin typeface="Bahnschrift SemiBold" panose="020B0502040204020203" pitchFamily="34" charset="0"/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C5736FE4-9DB0-4288-AD3C-735A17A4368E}"/>
              </a:ext>
            </a:extLst>
          </p:cNvPr>
          <p:cNvCxnSpPr>
            <a:cxnSpLocks/>
          </p:cNvCxnSpPr>
          <p:nvPr/>
        </p:nvCxnSpPr>
        <p:spPr>
          <a:xfrm>
            <a:off x="5925787" y="-71252"/>
            <a:ext cx="0" cy="692925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39FF8F8-FFC3-4F13-8DA3-DF6B135031C1}"/>
              </a:ext>
            </a:extLst>
          </p:cNvPr>
          <p:cNvSpPr txBox="1">
            <a:spLocks/>
          </p:cNvSpPr>
          <p:nvPr/>
        </p:nvSpPr>
        <p:spPr>
          <a:xfrm>
            <a:off x="5925787" y="219499"/>
            <a:ext cx="6537366" cy="7977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latin typeface="Bahnschrift SemiBold" panose="020B0502040204020203" pitchFamily="34" charset="0"/>
              </a:rPr>
              <a:t>Возникшие сложности</a:t>
            </a:r>
            <a:r>
              <a:rPr lang="en-US" sz="4800" b="1" dirty="0">
                <a:latin typeface="Bahnschrift SemiBold" panose="020B0502040204020203" pitchFamily="34" charset="0"/>
              </a:rPr>
              <a:t>:</a:t>
            </a:r>
            <a:endParaRPr lang="ru-RU" sz="4800" b="1" dirty="0">
              <a:latin typeface="Bahnschrift SemiBold" panose="020B0502040204020203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155F4BD-770B-4E5E-A74E-E636C79ACC11}"/>
              </a:ext>
            </a:extLst>
          </p:cNvPr>
          <p:cNvSpPr txBox="1">
            <a:spLocks/>
          </p:cNvSpPr>
          <p:nvPr/>
        </p:nvSpPr>
        <p:spPr>
          <a:xfrm>
            <a:off x="5925780" y="1317875"/>
            <a:ext cx="6266205" cy="1695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Придумать алгоритм, оправдывающий эпичность названия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EEFA519-EC3A-4E9B-9CE5-06BA6DE12C71}"/>
              </a:ext>
            </a:extLst>
          </p:cNvPr>
          <p:cNvSpPr txBox="1">
            <a:spLocks/>
          </p:cNvSpPr>
          <p:nvPr/>
        </p:nvSpPr>
        <p:spPr>
          <a:xfrm>
            <a:off x="5925779" y="3210278"/>
            <a:ext cx="6266205" cy="126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Подобрать костыли, чтобы все работало в одну кнопку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115205C9-0C90-4E72-8B88-6D1F8A3B2C88}"/>
              </a:ext>
            </a:extLst>
          </p:cNvPr>
          <p:cNvSpPr txBox="1">
            <a:spLocks/>
          </p:cNvSpPr>
          <p:nvPr/>
        </p:nvSpPr>
        <p:spPr>
          <a:xfrm>
            <a:off x="5925795" y="4845133"/>
            <a:ext cx="6266205" cy="1267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Bahnschrift SemiBold" panose="020B0502040204020203" pitchFamily="34" charset="0"/>
              </a:rPr>
              <a:t>Самому не запутаться в загадках от Жака </a:t>
            </a:r>
            <a:r>
              <a:rPr lang="ru-RU" sz="3600" dirty="0" err="1">
                <a:latin typeface="Bahnschrift SemiBold" panose="020B0502040204020203" pitchFamily="34" charset="0"/>
              </a:rPr>
              <a:t>Фреско</a:t>
            </a:r>
            <a:endParaRPr lang="ru-RU" sz="3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976739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590318-9004-4C60-A593-3F83E3FE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20" y="161760"/>
            <a:ext cx="10408576" cy="1400530"/>
          </a:xfrm>
        </p:spPr>
        <p:txBody>
          <a:bodyPr/>
          <a:lstStyle/>
          <a:p>
            <a:r>
              <a:rPr lang="en-US" sz="5400" b="1" dirty="0" err="1">
                <a:latin typeface="Bahnschrift SemiBold" panose="020B0502040204020203" pitchFamily="34" charset="0"/>
              </a:rPr>
              <a:t>Manus’crypt</a:t>
            </a:r>
            <a:endParaRPr lang="ru-RU" sz="5400" dirty="0">
              <a:latin typeface="Bahnschrift SemiBold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DF9DF3-7143-44ED-991F-E01A640ED26C}"/>
              </a:ext>
            </a:extLst>
          </p:cNvPr>
          <p:cNvSpPr txBox="1"/>
          <p:nvPr/>
        </p:nvSpPr>
        <p:spPr>
          <a:xfrm>
            <a:off x="646111" y="1533922"/>
            <a:ext cx="5023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atin typeface="Bahnschrift SemiBold" panose="020B0502040204020203" pitchFamily="34" charset="0"/>
              </a:rPr>
              <a:t>СОЗДАНЫ ПРИ ПОДДЕРЖКЕ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FBA60D-73C5-4884-AC7A-1ECA568DF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043" y="1432999"/>
            <a:ext cx="2076825" cy="1771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9418F3-EF11-4F9A-85ED-6E52CDC3CDF7}"/>
              </a:ext>
            </a:extLst>
          </p:cNvPr>
          <p:cNvSpPr txBox="1"/>
          <p:nvPr/>
        </p:nvSpPr>
        <p:spPr>
          <a:xfrm>
            <a:off x="646111" y="1133812"/>
            <a:ext cx="3712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Bahnschrift SemiBold" panose="020B0502040204020203" pitchFamily="34" charset="0"/>
              </a:rPr>
              <a:t>И ЭТА ПРЕЗЕНТАЦИЯ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909A5-A6A6-479B-9ABF-E09F223A976A}"/>
              </a:ext>
            </a:extLst>
          </p:cNvPr>
          <p:cNvSpPr txBox="1"/>
          <p:nvPr/>
        </p:nvSpPr>
        <p:spPr>
          <a:xfrm>
            <a:off x="646111" y="3429000"/>
            <a:ext cx="6486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Bahnschrift SemiBold" panose="020B0502040204020203" pitchFamily="34" charset="0"/>
              </a:rPr>
              <a:t>«</a:t>
            </a:r>
            <a:r>
              <a:rPr lang="ru-RU" sz="3200" b="1" dirty="0">
                <a:latin typeface="Bahnschrift SemiBold" panose="020B0502040204020203" pitchFamily="34" charset="0"/>
              </a:rPr>
              <a:t>Водопроводных</a:t>
            </a:r>
            <a:r>
              <a:rPr lang="ru-RU" sz="3200" dirty="0">
                <a:latin typeface="Bahnschrift SemiBold" panose="020B0502040204020203" pitchFamily="34" charset="0"/>
              </a:rPr>
              <a:t> войск РФ»,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75A9A-DA2C-4881-A1D7-3478EF045B21}"/>
              </a:ext>
            </a:extLst>
          </p:cNvPr>
          <p:cNvSpPr txBox="1"/>
          <p:nvPr/>
        </p:nvSpPr>
        <p:spPr>
          <a:xfrm>
            <a:off x="644020" y="4274033"/>
            <a:ext cx="50065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А ТАК ЖЕ МИНИСТЕРСТВА ОБОРОНЫ </a:t>
            </a:r>
            <a:r>
              <a:rPr lang="ru-RU" sz="2800" b="1" dirty="0"/>
              <a:t>ОАЭ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C596E90-8BF1-41D4-ABD1-B1FBB6219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46" y="4383107"/>
            <a:ext cx="1184857" cy="104419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2C78AFC-57D4-48B4-A7D4-9BECAC576B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2" t="48613" r="19396" b="2529"/>
          <a:stretch/>
        </p:blipFill>
        <p:spPr>
          <a:xfrm>
            <a:off x="6683849" y="3223638"/>
            <a:ext cx="1184857" cy="117516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ADA8381-6079-4456-B552-A427CEE3AAA9}"/>
              </a:ext>
            </a:extLst>
          </p:cNvPr>
          <p:cNvSpPr txBox="1"/>
          <p:nvPr/>
        </p:nvSpPr>
        <p:spPr>
          <a:xfrm>
            <a:off x="8982240" y="6550223"/>
            <a:ext cx="3209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tx1">
                    <a:lumMod val="75000"/>
                  </a:schemeClr>
                </a:solidFill>
              </a:rPr>
              <a:t>*это последний слайд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196EF9D-307D-495A-8FEA-265B3BFDFE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46" y="3223638"/>
            <a:ext cx="1270782" cy="117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51056"/>
      </p:ext>
    </p:extLst>
  </p:cSld>
  <p:clrMapOvr>
    <a:masterClrMapping/>
  </p:clrMapOvr>
  <p:transition>
    <p:cover/>
  </p:transition>
</p:sld>
</file>

<file path=ppt/theme/theme1.xml><?xml version="1.0" encoding="utf-8"?>
<a:theme xmlns:a="http://schemas.openxmlformats.org/drawingml/2006/main" name="Office Theme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213</Words>
  <Application>Microsoft Office PowerPoint</Application>
  <PresentationFormat>Широкоэкранный</PresentationFormat>
  <Paragraphs>44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Bahnschrift SemiBold</vt:lpstr>
      <vt:lpstr>Calibri</vt:lpstr>
      <vt:lpstr>Calibri Light</vt:lpstr>
      <vt:lpstr>Office Theme</vt:lpstr>
      <vt:lpstr>Manus’crypt</vt:lpstr>
      <vt:lpstr>История названия и основополагающая идея алгоритма</vt:lpstr>
      <vt:lpstr>Презентация PowerPoint</vt:lpstr>
      <vt:lpstr>Как работает Manus’crypt</vt:lpstr>
      <vt:lpstr>Как работает Manus’crypt</vt:lpstr>
      <vt:lpstr>Как работает Manus’crypt</vt:lpstr>
      <vt:lpstr>Использованные библиотеки:</vt:lpstr>
      <vt:lpstr>Manus’crypt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Manus’crypt</dc:title>
  <dc:creator>Елисей Горшков</dc:creator>
  <cp:lastModifiedBy>Елисей Горшков</cp:lastModifiedBy>
  <cp:revision>8</cp:revision>
  <dcterms:created xsi:type="dcterms:W3CDTF">2022-05-14T11:58:05Z</dcterms:created>
  <dcterms:modified xsi:type="dcterms:W3CDTF">2022-05-25T18:48:29Z</dcterms:modified>
</cp:coreProperties>
</file>

<file path=docProps/thumbnail.jpeg>
</file>